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http://customooxmlschemas.google.com/">
      <go:slidesCustomData xmlns:go="http://customooxmlschemas.google.com/" r:id="rId13" roundtripDataSignature="AMtx7mjROUqOnCeZJLJ4wZZpW+G7u+MVM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customschemas.google.com/relationships/presentationmetadata" Target="metadata"/><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da"/>
              <a:t>Indsæt evt. selv billeder af forskellige oprørere som oplæg til indledende diskussion</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9" name="Google Shape;59;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5" name="Google Shape;65;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rPr lang="da"/>
              <a:t>Den enkelte skole kan vælge, om de vil laminere kort, så de kan genanvendes, eller om de skal være i papir, så eleverne kan skrive stikord på dem.</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1" name="Google Shape;71;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da"/>
              <a:t>Grupperne kan byde ind til hvilket som helst af de tre spørgsmål. Det er ikke tanken, at de tre spørgsmål skal gennemgås et ad gangen. Tanken er snarere, at hver gruppe skal vælge det mest interessante fra deres eget arbejde med kortene. Vi har en forestilling om, at noget, der evt. under opsamlingen kan komme op, er spørgsmålet om synsvinkel. En konkret oprører er en helt for nogen, en forbryder for andre.</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7" name="Google Shape;77;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da"/>
              <a:t>Vi vil gerne her tidligt i forløbet nævne det meget konkrete niveau og det mere abstrakte niveau ved begrebet oprør, og samtidig åbne for en mulig aktualisering - og betone sammenhængen mellem sprog og kultur.</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3" name="Google Shape;83;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9" name="Google Shape;89;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100"/>
              <a:buNone/>
            </a:pPr>
            <a:r>
              <a:rPr lang="da"/>
              <a:t>Det kan være et temperamentspørgsmål, hvor dette slide skal placeres</a:t>
            </a:r>
            <a:endParaRPr/>
          </a:p>
          <a:p>
            <a:pPr indent="0" lvl="0" marL="0" rtl="0" algn="l">
              <a:lnSpc>
                <a:spcPct val="115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9"/>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9"/>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da"/>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8"/>
          <p:cNvSpPr txBox="1"/>
          <p:nvPr>
            <p:ph hasCustomPrompt="1" type="title"/>
          </p:nvPr>
        </p:nvSpPr>
        <p:spPr>
          <a:xfrm>
            <a:off x="311700" y="1106125"/>
            <a:ext cx="8520600" cy="19635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8"/>
          <p:cNvSpPr txBox="1"/>
          <p:nvPr>
            <p:ph idx="1" type="body"/>
          </p:nvPr>
        </p:nvSpPr>
        <p:spPr>
          <a:xfrm>
            <a:off x="311700" y="3152225"/>
            <a:ext cx="8520600" cy="13008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47" name="Google Shape;47;p1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da"/>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da"/>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3" name="Shape 13"/>
        <p:cNvGrpSpPr/>
        <p:nvPr/>
      </p:nvGrpSpPr>
      <p:grpSpPr>
        <a:xfrm>
          <a:off x="0" y="0"/>
          <a:ext cx="0" cy="0"/>
          <a:chOff x="0" y="0"/>
          <a:chExt cx="0" cy="0"/>
        </a:xfrm>
      </p:grpSpPr>
      <p:sp>
        <p:nvSpPr>
          <p:cNvPr id="14" name="Google Shape;14;p1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5" name="Google Shape;15;p1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16" name="Google Shape;16;p1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da"/>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11"/>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9" name="Google Shape;19;p1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da"/>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1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12"/>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3" name="Google Shape;23;p12"/>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4" name="Google Shape;24;p1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da"/>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1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1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da"/>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14"/>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14"/>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1" name="Google Shape;31;p1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da"/>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15"/>
          <p:cNvSpPr txBox="1"/>
          <p:nvPr>
            <p:ph type="title"/>
          </p:nvPr>
        </p:nvSpPr>
        <p:spPr>
          <a:xfrm>
            <a:off x="490250" y="450150"/>
            <a:ext cx="6367800" cy="4090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1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da"/>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16"/>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16"/>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16"/>
          <p:cNvSpPr txBox="1"/>
          <p:nvPr>
            <p:ph idx="1" type="subTitle"/>
          </p:nvPr>
        </p:nvSpPr>
        <p:spPr>
          <a:xfrm>
            <a:off x="265500" y="2803075"/>
            <a:ext cx="4045200" cy="1235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16"/>
          <p:cNvSpPr txBox="1"/>
          <p:nvPr>
            <p:ph idx="2" type="body"/>
          </p:nvPr>
        </p:nvSpPr>
        <p:spPr>
          <a:xfrm>
            <a:off x="4939500" y="724075"/>
            <a:ext cx="3837000" cy="36951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40" name="Google Shape;40;p1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da"/>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7"/>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800"/>
              <a:buNone/>
              <a:defRPr/>
            </a:lvl1pPr>
          </a:lstStyle>
          <a:p/>
        </p:txBody>
      </p:sp>
      <p:sp>
        <p:nvSpPr>
          <p:cNvPr id="43" name="Google Shape;43;p1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da"/>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1600"/>
              </a:spcBef>
              <a:spcAft>
                <a:spcPts val="160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p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da"/>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
          <p:cNvSpPr txBox="1"/>
          <p:nvPr>
            <p:ph type="ctrTitle"/>
          </p:nvPr>
        </p:nvSpPr>
        <p:spPr>
          <a:xfrm>
            <a:off x="1464975" y="579450"/>
            <a:ext cx="6797100" cy="1992300"/>
          </a:xfrm>
          <a:prstGeom prst="rect">
            <a:avLst/>
          </a:prstGeom>
          <a:noFill/>
          <a:ln>
            <a:noFill/>
          </a:ln>
        </p:spPr>
        <p:txBody>
          <a:bodyPr anchorCtr="0" anchor="b" bIns="91425" lIns="91425" spcFirstLastPara="1" rIns="91425" wrap="square" tIns="91425">
            <a:noAutofit/>
          </a:bodyPr>
          <a:lstStyle/>
          <a:p>
            <a:pPr indent="0" lvl="0" marL="0" rtl="0" algn="ctr">
              <a:lnSpc>
                <a:spcPct val="100000"/>
              </a:lnSpc>
              <a:spcBef>
                <a:spcPts val="0"/>
              </a:spcBef>
              <a:spcAft>
                <a:spcPts val="0"/>
              </a:spcAft>
              <a:buSzPts val="5200"/>
              <a:buNone/>
            </a:pPr>
            <a:r>
              <a:rPr lang="da">
                <a:solidFill>
                  <a:srgbClr val="000000"/>
                </a:solidFill>
              </a:rPr>
              <a:t>Oprør i Europa</a:t>
            </a:r>
            <a:endParaRPr>
              <a:solidFill>
                <a:srgbClr val="000000"/>
              </a:solidFill>
            </a:endParaRPr>
          </a:p>
        </p:txBody>
      </p:sp>
      <p:sp>
        <p:nvSpPr>
          <p:cNvPr id="55" name="Google Shape;55;p1"/>
          <p:cNvSpPr txBox="1"/>
          <p:nvPr>
            <p:ph idx="1" type="subTitle"/>
          </p:nvPr>
        </p:nvSpPr>
        <p:spPr>
          <a:xfrm>
            <a:off x="60950" y="2571750"/>
            <a:ext cx="9144000" cy="6783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rPr lang="da" sz="3200">
                <a:solidFill>
                  <a:schemeClr val="dk1"/>
                </a:solidFill>
              </a:rPr>
              <a:t>Sprogfagenes kulturdag</a:t>
            </a:r>
            <a:endParaRPr sz="3200">
              <a:solidFill>
                <a:schemeClr val="dk1"/>
              </a:solidFill>
            </a:endParaRPr>
          </a:p>
        </p:txBody>
      </p:sp>
      <p:pic>
        <p:nvPicPr>
          <p:cNvPr id="56" name="Google Shape;56;p1"/>
          <p:cNvPicPr preferRelativeResize="0"/>
          <p:nvPr/>
        </p:nvPicPr>
        <p:blipFill rotWithShape="1">
          <a:blip r:embed="rId3">
            <a:alphaModFix/>
          </a:blip>
          <a:srcRect b="18920" l="119413" r="-90346" t="-18920"/>
          <a:stretch/>
        </p:blipFill>
        <p:spPr>
          <a:xfrm>
            <a:off x="3789250" y="2119325"/>
            <a:ext cx="2148575" cy="15144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da"/>
              <a:t>Dagens forløb: Oprør i Europa</a:t>
            </a:r>
            <a:endParaRPr/>
          </a:p>
          <a:p>
            <a:pPr indent="0" lvl="0" marL="0" rtl="0" algn="l">
              <a:lnSpc>
                <a:spcPct val="100000"/>
              </a:lnSpc>
              <a:spcBef>
                <a:spcPts val="0"/>
              </a:spcBef>
              <a:spcAft>
                <a:spcPts val="0"/>
              </a:spcAft>
              <a:buSzPts val="2800"/>
              <a:buNone/>
            </a:pPr>
            <a:r>
              <a:t/>
            </a:r>
            <a:endParaRPr/>
          </a:p>
        </p:txBody>
      </p:sp>
      <p:sp>
        <p:nvSpPr>
          <p:cNvPr id="62" name="Google Shape;62;p2"/>
          <p:cNvSpPr txBox="1"/>
          <p:nvPr>
            <p:ph idx="1" type="body"/>
          </p:nvPr>
        </p:nvSpPr>
        <p:spPr>
          <a:xfrm>
            <a:off x="311700" y="1093850"/>
            <a:ext cx="8520600" cy="38835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b="1" lang="da"/>
              <a:t>Hvad skal der ske i dag:</a:t>
            </a:r>
            <a:endParaRPr b="1"/>
          </a:p>
          <a:p>
            <a:pPr indent="0" lvl="0" marL="0" rtl="0" algn="l">
              <a:lnSpc>
                <a:spcPct val="115000"/>
              </a:lnSpc>
              <a:spcBef>
                <a:spcPts val="1600"/>
              </a:spcBef>
              <a:spcAft>
                <a:spcPts val="0"/>
              </a:spcAft>
              <a:buSzPts val="1800"/>
              <a:buNone/>
            </a:pPr>
            <a:r>
              <a:rPr lang="da"/>
              <a:t>Forskellige konkrete oprørshistorier i de forskellige lande: </a:t>
            </a:r>
            <a:endParaRPr/>
          </a:p>
          <a:p>
            <a:pPr indent="-342900" lvl="0" marL="457200" rtl="0" algn="l">
              <a:lnSpc>
                <a:spcPct val="115000"/>
              </a:lnSpc>
              <a:spcBef>
                <a:spcPts val="1600"/>
              </a:spcBef>
              <a:spcAft>
                <a:spcPts val="0"/>
              </a:spcAft>
              <a:buSzPts val="1800"/>
              <a:buChar char="●"/>
            </a:pPr>
            <a:r>
              <a:rPr lang="da"/>
              <a:t>Tyskland</a:t>
            </a:r>
            <a:endParaRPr/>
          </a:p>
          <a:p>
            <a:pPr indent="-342900" lvl="0" marL="457200" rtl="0" algn="l">
              <a:lnSpc>
                <a:spcPct val="115000"/>
              </a:lnSpc>
              <a:spcBef>
                <a:spcPts val="0"/>
              </a:spcBef>
              <a:spcAft>
                <a:spcPts val="0"/>
              </a:spcAft>
              <a:buSzPts val="1800"/>
              <a:buChar char="●"/>
            </a:pPr>
            <a:r>
              <a:rPr lang="da"/>
              <a:t>Spanien</a:t>
            </a:r>
            <a:endParaRPr/>
          </a:p>
          <a:p>
            <a:pPr indent="-342900" lvl="0" marL="457200" rtl="0" algn="l">
              <a:lnSpc>
                <a:spcPct val="115000"/>
              </a:lnSpc>
              <a:spcBef>
                <a:spcPts val="0"/>
              </a:spcBef>
              <a:spcAft>
                <a:spcPts val="0"/>
              </a:spcAft>
              <a:buSzPts val="1800"/>
              <a:buChar char="●"/>
            </a:pPr>
            <a:r>
              <a:rPr lang="da"/>
              <a:t>Frankrig</a:t>
            </a:r>
            <a:endParaRPr/>
          </a:p>
          <a:p>
            <a:pPr indent="-342900" lvl="0" marL="457200" rtl="0" algn="l">
              <a:lnSpc>
                <a:spcPct val="115000"/>
              </a:lnSpc>
              <a:spcBef>
                <a:spcPts val="0"/>
              </a:spcBef>
              <a:spcAft>
                <a:spcPts val="0"/>
              </a:spcAft>
              <a:buSzPts val="1800"/>
              <a:buChar char="●"/>
            </a:pPr>
            <a:r>
              <a:rPr lang="da"/>
              <a:t>Romerriget</a:t>
            </a:r>
            <a:endParaRPr/>
          </a:p>
          <a:p>
            <a:pPr indent="0" lvl="0" marL="0" rtl="0" algn="l">
              <a:lnSpc>
                <a:spcPct val="115000"/>
              </a:lnSpc>
              <a:spcBef>
                <a:spcPts val="1600"/>
              </a:spcBef>
              <a:spcAft>
                <a:spcPts val="0"/>
              </a:spcAft>
              <a:buSzPts val="1800"/>
              <a:buNone/>
            </a:pPr>
            <a:r>
              <a:rPr lang="da"/>
              <a:t>I kommer til at møde personer og grupper, der har været en del af forskellige former for oprør.</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da"/>
              <a:t>Associationsøvelse i grupper</a:t>
            </a:r>
            <a:endParaRPr/>
          </a:p>
        </p:txBody>
      </p:sp>
      <p:sp>
        <p:nvSpPr>
          <p:cNvPr id="68" name="Google Shape;68;p3"/>
          <p:cNvSpPr txBox="1"/>
          <p:nvPr>
            <p:ph idx="1" type="body"/>
          </p:nvPr>
        </p:nvSpPr>
        <p:spPr>
          <a:xfrm>
            <a:off x="311700" y="1093850"/>
            <a:ext cx="8520600" cy="39312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800"/>
              <a:buNone/>
            </a:pPr>
            <a:r>
              <a:rPr lang="da"/>
              <a:t>Hver gruppe får en bunke kort med et ord på. Alle ord har noget med oprør at gøre. </a:t>
            </a:r>
            <a:endParaRPr/>
          </a:p>
          <a:p>
            <a:pPr indent="0" lvl="0" marL="0" rtl="0" algn="l">
              <a:lnSpc>
                <a:spcPct val="100000"/>
              </a:lnSpc>
              <a:spcBef>
                <a:spcPts val="1600"/>
              </a:spcBef>
              <a:spcAft>
                <a:spcPts val="0"/>
              </a:spcAft>
              <a:buSzPts val="1800"/>
              <a:buNone/>
            </a:pPr>
            <a:r>
              <a:rPr lang="da"/>
              <a:t>Gruppemedlemmerne skiftes til at trække et kort.</a:t>
            </a:r>
            <a:endParaRPr/>
          </a:p>
          <a:p>
            <a:pPr indent="0" lvl="0" marL="0" rtl="0" algn="l">
              <a:lnSpc>
                <a:spcPct val="100000"/>
              </a:lnSpc>
              <a:spcBef>
                <a:spcPts val="1600"/>
              </a:spcBef>
              <a:spcAft>
                <a:spcPts val="0"/>
              </a:spcAft>
              <a:buSzPts val="1800"/>
              <a:buNone/>
            </a:pPr>
            <a:r>
              <a:rPr lang="da"/>
              <a:t>Ved hvert kort diskuterer I:</a:t>
            </a:r>
            <a:endParaRPr/>
          </a:p>
          <a:p>
            <a:pPr indent="-342900" lvl="0" marL="457200" rtl="0" algn="l">
              <a:lnSpc>
                <a:spcPct val="100000"/>
              </a:lnSpc>
              <a:spcBef>
                <a:spcPts val="1600"/>
              </a:spcBef>
              <a:spcAft>
                <a:spcPts val="0"/>
              </a:spcAft>
              <a:buSzPts val="1800"/>
              <a:buChar char="●"/>
            </a:pPr>
            <a:r>
              <a:rPr lang="da"/>
              <a:t>Hvad er det første, I tænker på, når I ser ordet (hvilke positive/negative associationer giver det)?</a:t>
            </a:r>
            <a:endParaRPr/>
          </a:p>
          <a:p>
            <a:pPr indent="-342900" lvl="0" marL="457200" rtl="0" algn="l">
              <a:lnSpc>
                <a:spcPct val="100000"/>
              </a:lnSpc>
              <a:spcBef>
                <a:spcPts val="0"/>
              </a:spcBef>
              <a:spcAft>
                <a:spcPts val="0"/>
              </a:spcAft>
              <a:buSzPts val="1800"/>
              <a:buChar char="●"/>
            </a:pPr>
            <a:r>
              <a:rPr lang="da"/>
              <a:t>Hvor/hvornår/i hvilke sammenhænge bruges ordet?</a:t>
            </a:r>
            <a:endParaRPr/>
          </a:p>
          <a:p>
            <a:pPr indent="-342900" lvl="0" marL="457200" rtl="0" algn="l">
              <a:lnSpc>
                <a:spcPct val="100000"/>
              </a:lnSpc>
              <a:spcBef>
                <a:spcPts val="0"/>
              </a:spcBef>
              <a:spcAft>
                <a:spcPts val="0"/>
              </a:spcAft>
              <a:buSzPts val="1800"/>
              <a:buChar char="●"/>
            </a:pPr>
            <a:r>
              <a:rPr lang="da"/>
              <a:t>Skriv stikord fra jeres diskussion på kortet.</a:t>
            </a:r>
            <a:endParaRPr/>
          </a:p>
          <a:p>
            <a:pPr indent="0" lvl="0" marL="0" rtl="0" algn="l">
              <a:lnSpc>
                <a:spcPct val="100000"/>
              </a:lnSpc>
              <a:spcBef>
                <a:spcPts val="1600"/>
              </a:spcBef>
              <a:spcAft>
                <a:spcPts val="0"/>
              </a:spcAft>
              <a:buSzPts val="1800"/>
              <a:buNone/>
            </a:pPr>
            <a:r>
              <a:rPr lang="da"/>
              <a:t>Den, der trækker kortet, begynder med at sige sine associationer.</a:t>
            </a:r>
            <a:endParaRPr/>
          </a:p>
          <a:p>
            <a:pPr indent="0" lvl="0" marL="0" rtl="0" algn="l">
              <a:lnSpc>
                <a:spcPct val="100000"/>
              </a:lnSpc>
              <a:spcBef>
                <a:spcPts val="1600"/>
              </a:spcBef>
              <a:spcAft>
                <a:spcPts val="0"/>
              </a:spcAft>
              <a:buSzPts val="1800"/>
              <a:buNone/>
            </a:pPr>
            <a:r>
              <a:rPr lang="da"/>
              <a:t>Hvis I ikke kender ordet på kortet: Træk et nyt.</a:t>
            </a:r>
            <a:endParaRPr/>
          </a:p>
          <a:p>
            <a:pPr indent="0" lvl="0" marL="457200" rtl="0" algn="l">
              <a:lnSpc>
                <a:spcPct val="115000"/>
              </a:lnSpc>
              <a:spcBef>
                <a:spcPts val="1600"/>
              </a:spcBef>
              <a:spcAft>
                <a:spcPts val="0"/>
              </a:spcAft>
              <a:buSzPts val="1800"/>
              <a:buNone/>
            </a:pPr>
            <a:r>
              <a:t/>
            </a:r>
            <a:endParaRPr/>
          </a:p>
          <a:p>
            <a:pPr indent="0" lvl="0" marL="457200" rtl="0" algn="l">
              <a:lnSpc>
                <a:spcPct val="115000"/>
              </a:lnSpc>
              <a:spcBef>
                <a:spcPts val="1600"/>
              </a:spcBef>
              <a:spcAft>
                <a:spcPts val="0"/>
              </a:spcAft>
              <a:buSzPts val="1800"/>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da"/>
              <a:t>Opsamling på associationsøvelse</a:t>
            </a:r>
            <a:endParaRPr/>
          </a:p>
        </p:txBody>
      </p:sp>
      <p:sp>
        <p:nvSpPr>
          <p:cNvPr id="74" name="Google Shape;74;p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da"/>
              <a:t>Hvilket ord/kort:</a:t>
            </a:r>
            <a:endParaRPr/>
          </a:p>
          <a:p>
            <a:pPr indent="-342900" lvl="0" marL="457200" rtl="0" algn="l">
              <a:lnSpc>
                <a:spcPct val="115000"/>
              </a:lnSpc>
              <a:spcBef>
                <a:spcPts val="1600"/>
              </a:spcBef>
              <a:spcAft>
                <a:spcPts val="0"/>
              </a:spcAft>
              <a:buSzPts val="1800"/>
              <a:buChar char="●"/>
            </a:pPr>
            <a:r>
              <a:rPr lang="da"/>
              <a:t>Gav anledning til mest diskussion?</a:t>
            </a:r>
            <a:endParaRPr/>
          </a:p>
          <a:p>
            <a:pPr indent="-342900" lvl="0" marL="457200" rtl="0" algn="l">
              <a:lnSpc>
                <a:spcPct val="115000"/>
              </a:lnSpc>
              <a:spcBef>
                <a:spcPts val="0"/>
              </a:spcBef>
              <a:spcAft>
                <a:spcPts val="0"/>
              </a:spcAft>
              <a:buSzPts val="1800"/>
              <a:buChar char="●"/>
            </a:pPr>
            <a:r>
              <a:rPr lang="da"/>
              <a:t>Gav den mest spændende snak?</a:t>
            </a:r>
            <a:endParaRPr/>
          </a:p>
          <a:p>
            <a:pPr indent="-342900" lvl="0" marL="457200" rtl="0" algn="l">
              <a:lnSpc>
                <a:spcPct val="115000"/>
              </a:lnSpc>
              <a:spcBef>
                <a:spcPts val="0"/>
              </a:spcBef>
              <a:spcAft>
                <a:spcPts val="0"/>
              </a:spcAft>
              <a:buSzPts val="1800"/>
              <a:buChar char="●"/>
            </a:pPr>
            <a:r>
              <a:rPr lang="da"/>
              <a:t>Hvad var I mest uenige om?</a:t>
            </a:r>
            <a:endParaRPr/>
          </a:p>
          <a:p>
            <a:pPr indent="0" lvl="0" marL="0" rtl="0" algn="l">
              <a:lnSpc>
                <a:spcPct val="115000"/>
              </a:lnSpc>
              <a:spcBef>
                <a:spcPts val="1600"/>
              </a:spcBef>
              <a:spcAft>
                <a:spcPts val="0"/>
              </a:spcAft>
              <a:buSzPts val="1800"/>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da"/>
              <a:t>Dagens forløb: Oprør i Europa</a:t>
            </a:r>
            <a:endParaRPr/>
          </a:p>
          <a:p>
            <a:pPr indent="0" lvl="0" marL="0" rtl="0" algn="l">
              <a:lnSpc>
                <a:spcPct val="100000"/>
              </a:lnSpc>
              <a:spcBef>
                <a:spcPts val="0"/>
              </a:spcBef>
              <a:spcAft>
                <a:spcPts val="0"/>
              </a:spcAft>
              <a:buSzPts val="2800"/>
              <a:buNone/>
            </a:pPr>
            <a:r>
              <a:t/>
            </a:r>
            <a:endParaRPr sz="1800">
              <a:solidFill>
                <a:schemeClr val="dk2"/>
              </a:solidFill>
            </a:endParaRPr>
          </a:p>
        </p:txBody>
      </p:sp>
      <p:sp>
        <p:nvSpPr>
          <p:cNvPr id="80" name="Google Shape;80;p5"/>
          <p:cNvSpPr txBox="1"/>
          <p:nvPr>
            <p:ph idx="1" type="body"/>
          </p:nvPr>
        </p:nvSpPr>
        <p:spPr>
          <a:xfrm>
            <a:off x="311700" y="1152475"/>
            <a:ext cx="8520600" cy="31671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b="1" lang="da"/>
              <a:t>Formålet med dagen: </a:t>
            </a:r>
            <a:endParaRPr/>
          </a:p>
          <a:p>
            <a:pPr indent="-342900" lvl="0" marL="457200" rtl="0" algn="l">
              <a:lnSpc>
                <a:spcPct val="115000"/>
              </a:lnSpc>
              <a:spcBef>
                <a:spcPts val="1600"/>
              </a:spcBef>
              <a:spcAft>
                <a:spcPts val="0"/>
              </a:spcAft>
              <a:buSzPts val="1800"/>
              <a:buChar char="●"/>
            </a:pPr>
            <a:r>
              <a:rPr lang="da"/>
              <a:t>Er at arbejde med en anden side af sprogfagene - den kulturelle, samfundsmæssige og historiske.</a:t>
            </a:r>
            <a:endParaRPr/>
          </a:p>
          <a:p>
            <a:pPr indent="-342900" lvl="0" marL="457200" rtl="0" algn="l">
              <a:lnSpc>
                <a:spcPct val="115000"/>
              </a:lnSpc>
              <a:spcBef>
                <a:spcPts val="0"/>
              </a:spcBef>
              <a:spcAft>
                <a:spcPts val="0"/>
              </a:spcAft>
              <a:buSzPts val="1800"/>
              <a:buChar char="●"/>
            </a:pPr>
            <a:r>
              <a:rPr lang="da"/>
              <a:t>I skal altså arbejde med, hvilken betydning oprør kan have for et lands samfund, kultur og identitet, og hvordan betydningen også ses i sprogets gloser. </a:t>
            </a:r>
            <a:endParaRPr>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da"/>
              <a:t>Europakort - produkt</a:t>
            </a:r>
            <a:endParaRPr/>
          </a:p>
        </p:txBody>
      </p:sp>
      <p:sp>
        <p:nvSpPr>
          <p:cNvPr id="86" name="Google Shape;86;p6"/>
          <p:cNvSpPr txBox="1"/>
          <p:nvPr>
            <p:ph idx="1" type="body"/>
          </p:nvPr>
        </p:nvSpPr>
        <p:spPr>
          <a:xfrm>
            <a:off x="311700" y="1192650"/>
            <a:ext cx="8520600" cy="3416400"/>
          </a:xfrm>
          <a:prstGeom prst="rect">
            <a:avLst/>
          </a:prstGeom>
          <a:noFill/>
          <a:ln>
            <a:noFill/>
          </a:ln>
        </p:spPr>
        <p:txBody>
          <a:bodyPr anchorCtr="0" anchor="t" bIns="91425" lIns="91425" spcFirstLastPara="1" rIns="91425" wrap="square" tIns="91425">
            <a:noAutofit/>
          </a:bodyPr>
          <a:lstStyle/>
          <a:p>
            <a:pPr indent="-342900" lvl="0" marL="457200" rtl="0" algn="l">
              <a:lnSpc>
                <a:spcPct val="115000"/>
              </a:lnSpc>
              <a:spcBef>
                <a:spcPts val="0"/>
              </a:spcBef>
              <a:spcAft>
                <a:spcPts val="0"/>
              </a:spcAft>
              <a:buSzPts val="1800"/>
              <a:buChar char="●"/>
            </a:pPr>
            <a:r>
              <a:rPr lang="da"/>
              <a:t>I skal i grupper udfærdige sproglige produkter, som afspejler oprør, og de skal sættes på et Europakort, som I har med jer hele dagen.</a:t>
            </a:r>
            <a:endParaRPr/>
          </a:p>
          <a:p>
            <a:pPr indent="-342900" lvl="0" marL="457200" rtl="0" algn="l">
              <a:lnSpc>
                <a:spcPct val="115000"/>
              </a:lnSpc>
              <a:spcBef>
                <a:spcPts val="1600"/>
              </a:spcBef>
              <a:spcAft>
                <a:spcPts val="0"/>
              </a:spcAft>
              <a:buSzPts val="1800"/>
              <a:buChar char="●"/>
            </a:pPr>
            <a:r>
              <a:rPr lang="da"/>
              <a:t>Efter dagen bliver alle gruppers kort med de fire produkter vurderet og det bedste fra hver klasse VINDER.</a:t>
            </a:r>
            <a:endParaRPr/>
          </a:p>
          <a:p>
            <a:pPr indent="0" lvl="0" marL="0" rtl="0" algn="l">
              <a:lnSpc>
                <a:spcPct val="115000"/>
              </a:lnSpc>
              <a:spcBef>
                <a:spcPts val="1600"/>
              </a:spcBef>
              <a:spcAft>
                <a:spcPts val="0"/>
              </a:spcAft>
              <a:buSzPts val="1800"/>
              <a:buNone/>
            </a:pPr>
            <a:r>
              <a:rPr b="1" lang="da"/>
              <a:t>Bedømmelseskriterier</a:t>
            </a:r>
            <a:endParaRPr b="1"/>
          </a:p>
          <a:p>
            <a:pPr indent="-342900" lvl="0" marL="457200" rtl="0" algn="l">
              <a:lnSpc>
                <a:spcPct val="115000"/>
              </a:lnSpc>
              <a:spcBef>
                <a:spcPts val="1600"/>
              </a:spcBef>
              <a:spcAft>
                <a:spcPts val="0"/>
              </a:spcAft>
              <a:buSzPts val="1800"/>
              <a:buChar char="●"/>
            </a:pPr>
            <a:r>
              <a:rPr lang="da"/>
              <a:t>Kreativitet i indhold og udformning</a:t>
            </a:r>
            <a:endParaRPr/>
          </a:p>
          <a:p>
            <a:pPr indent="-342900" lvl="0" marL="457200" rtl="0" algn="l">
              <a:lnSpc>
                <a:spcPct val="115000"/>
              </a:lnSpc>
              <a:spcBef>
                <a:spcPts val="0"/>
              </a:spcBef>
              <a:spcAft>
                <a:spcPts val="0"/>
              </a:spcAft>
              <a:buSzPts val="1800"/>
              <a:buChar char="●"/>
            </a:pPr>
            <a:r>
              <a:rPr lang="da"/>
              <a:t>Relevans og forståelse for begrebet oprør - også på tværs af lande</a:t>
            </a:r>
            <a:endParaRPr/>
          </a:p>
          <a:p>
            <a:pPr indent="-342900" lvl="0" marL="457200" rtl="0" algn="l">
              <a:lnSpc>
                <a:spcPct val="115000"/>
              </a:lnSpc>
              <a:spcBef>
                <a:spcPts val="0"/>
              </a:spcBef>
              <a:spcAft>
                <a:spcPts val="0"/>
              </a:spcAft>
              <a:buSzPts val="1800"/>
              <a:buChar char="●"/>
            </a:pPr>
            <a:r>
              <a:rPr lang="da"/>
              <a:t>Sproglig korrekthed </a:t>
            </a:r>
            <a:endParaRPr/>
          </a:p>
          <a:p>
            <a:pPr indent="0" lvl="0" marL="457200" rtl="0" algn="l">
              <a:lnSpc>
                <a:spcPct val="115000"/>
              </a:lnSpc>
              <a:spcBef>
                <a:spcPts val="1600"/>
              </a:spcBef>
              <a:spcAft>
                <a:spcPts val="1600"/>
              </a:spcAft>
              <a:buSzPts val="1800"/>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da"/>
              <a:t>Dagens program</a:t>
            </a:r>
            <a:endParaRPr/>
          </a:p>
        </p:txBody>
      </p:sp>
      <p:sp>
        <p:nvSpPr>
          <p:cNvPr id="92" name="Google Shape;92;p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381000" lvl="0" marL="457200" rtl="0" algn="l">
              <a:lnSpc>
                <a:spcPct val="100000"/>
              </a:lnSpc>
              <a:spcBef>
                <a:spcPts val="0"/>
              </a:spcBef>
              <a:spcAft>
                <a:spcPts val="0"/>
              </a:spcAft>
              <a:buSzPts val="2400"/>
              <a:buChar char="●"/>
            </a:pPr>
            <a:r>
              <a:rPr lang="da" sz="2400"/>
              <a:t>Intro: kl. 8:30-9:00</a:t>
            </a:r>
            <a:endParaRPr sz="2400"/>
          </a:p>
          <a:p>
            <a:pPr indent="-381000" lvl="0" marL="457200" rtl="0" algn="l">
              <a:lnSpc>
                <a:spcPct val="100000"/>
              </a:lnSpc>
              <a:spcBef>
                <a:spcPts val="0"/>
              </a:spcBef>
              <a:spcAft>
                <a:spcPts val="0"/>
              </a:spcAft>
              <a:buSzPts val="2400"/>
              <a:buChar char="●"/>
            </a:pPr>
            <a:r>
              <a:rPr lang="da" sz="2400"/>
              <a:t>Sprog 1: kl. 9:00-10:00</a:t>
            </a:r>
            <a:endParaRPr sz="2400"/>
          </a:p>
          <a:p>
            <a:pPr indent="-381000" lvl="0" marL="457200" rtl="0" algn="l">
              <a:lnSpc>
                <a:spcPct val="100000"/>
              </a:lnSpc>
              <a:spcBef>
                <a:spcPts val="0"/>
              </a:spcBef>
              <a:spcAft>
                <a:spcPts val="0"/>
              </a:spcAft>
              <a:buSzPts val="2400"/>
              <a:buChar char="●"/>
            </a:pPr>
            <a:r>
              <a:rPr lang="da" sz="2400"/>
              <a:t>Sprog 2: kl. 10:15-11:15</a:t>
            </a:r>
            <a:endParaRPr sz="2400"/>
          </a:p>
          <a:p>
            <a:pPr indent="0" lvl="0" marL="0" rtl="0" algn="l">
              <a:lnSpc>
                <a:spcPct val="100000"/>
              </a:lnSpc>
              <a:spcBef>
                <a:spcPts val="1600"/>
              </a:spcBef>
              <a:spcAft>
                <a:spcPts val="0"/>
              </a:spcAft>
              <a:buSzPts val="1800"/>
              <a:buNone/>
            </a:pPr>
            <a:r>
              <a:rPr lang="da" sz="2400"/>
              <a:t>Frokost: kl. 11.15-11.45</a:t>
            </a:r>
            <a:endParaRPr sz="2400"/>
          </a:p>
          <a:p>
            <a:pPr indent="-381000" lvl="0" marL="457200" rtl="0" algn="l">
              <a:lnSpc>
                <a:spcPct val="100000"/>
              </a:lnSpc>
              <a:spcBef>
                <a:spcPts val="1600"/>
              </a:spcBef>
              <a:spcAft>
                <a:spcPts val="0"/>
              </a:spcAft>
              <a:buSzPts val="2400"/>
              <a:buChar char="●"/>
            </a:pPr>
            <a:r>
              <a:rPr lang="da" sz="2400"/>
              <a:t>Sprog 3: kl. 11:45-12:45 </a:t>
            </a:r>
            <a:endParaRPr sz="2400"/>
          </a:p>
          <a:p>
            <a:pPr indent="-381000" lvl="0" marL="457200" rtl="0" algn="l">
              <a:lnSpc>
                <a:spcPct val="100000"/>
              </a:lnSpc>
              <a:spcBef>
                <a:spcPts val="0"/>
              </a:spcBef>
              <a:spcAft>
                <a:spcPts val="0"/>
              </a:spcAft>
              <a:buSzPts val="2400"/>
              <a:buChar char="●"/>
            </a:pPr>
            <a:r>
              <a:rPr lang="da" sz="2400"/>
              <a:t>Sprog 4: kl. 13:00-14:00</a:t>
            </a:r>
            <a:endParaRPr sz="2400"/>
          </a:p>
          <a:p>
            <a:pPr indent="-381000" lvl="0" marL="457200" rtl="0" algn="l">
              <a:lnSpc>
                <a:spcPct val="100000"/>
              </a:lnSpc>
              <a:spcBef>
                <a:spcPts val="0"/>
              </a:spcBef>
              <a:spcAft>
                <a:spcPts val="0"/>
              </a:spcAft>
              <a:buSzPts val="2400"/>
              <a:buChar char="●"/>
            </a:pPr>
            <a:r>
              <a:rPr lang="da" sz="2400"/>
              <a:t>Opsamling og afrunding: kl. 14:10-14:30</a:t>
            </a:r>
            <a:endParaRPr sz="30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Helle KN</dc:creator>
</cp:coreProperties>
</file>